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345" r:id="rId2"/>
    <p:sldId id="492" r:id="rId3"/>
    <p:sldId id="471" r:id="rId4"/>
    <p:sldId id="484" r:id="rId5"/>
    <p:sldId id="485" r:id="rId6"/>
    <p:sldId id="486" r:id="rId7"/>
    <p:sldId id="487" r:id="rId8"/>
    <p:sldId id="488" r:id="rId9"/>
    <p:sldId id="489" r:id="rId10"/>
    <p:sldId id="490" r:id="rId11"/>
    <p:sldId id="491" r:id="rId12"/>
    <p:sldId id="274" r:id="rId13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3728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2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39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361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175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971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239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9468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58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48933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217539" cy="546198"/>
          </a:xfrm>
        </p:spPr>
        <p:txBody>
          <a:bodyPr>
            <a:noAutofit/>
          </a:bodyPr>
          <a:lstStyle/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4.5 Gevaren van elektriciteit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l="5935" t="3299" b="3984"/>
          <a:stretch/>
        </p:blipFill>
        <p:spPr>
          <a:xfrm>
            <a:off x="4981224" y="2399723"/>
            <a:ext cx="2282444" cy="34560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l="12647" t="4189" r="7255" b="5743"/>
          <a:stretch/>
        </p:blipFill>
        <p:spPr>
          <a:xfrm>
            <a:off x="-2937" y="2399723"/>
            <a:ext cx="1622610" cy="34560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6"/>
          <a:srcRect l="22926" r="22895"/>
          <a:stretch/>
        </p:blipFill>
        <p:spPr>
          <a:xfrm>
            <a:off x="7380312" y="2399723"/>
            <a:ext cx="1763688" cy="345600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Gevaren van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b="1" dirty="0" smtClean="0"/>
              <a:t>Hulp verlenen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Bij een ongeluk met elektriciteit  spanning </a:t>
            </a:r>
            <a:r>
              <a:rPr lang="nl-NL" u="sng" dirty="0" smtClean="0">
                <a:sym typeface="Wingdings" panose="05000000000000000000" pitchFamily="2" charset="2"/>
              </a:rPr>
              <a:t>direct</a:t>
            </a:r>
            <a:r>
              <a:rPr lang="nl-NL" dirty="0" smtClean="0">
                <a:sym typeface="Wingdings" panose="05000000000000000000" pitchFamily="2" charset="2"/>
              </a:rPr>
              <a:t> uitschakelen!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Stekker uit het stopcontact halen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Schakelaars in de meterkast omzetten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Staat het slachtoffer onder spanning?  </a:t>
            </a:r>
            <a:r>
              <a:rPr lang="nl-NL" u="sng" dirty="0" smtClean="0">
                <a:sym typeface="Wingdings" panose="05000000000000000000" pitchFamily="2" charset="2"/>
              </a:rPr>
              <a:t>niet aanraken</a:t>
            </a:r>
            <a:r>
              <a:rPr lang="nl-NL" dirty="0" smtClean="0">
                <a:sym typeface="Wingdings" panose="05000000000000000000" pitchFamily="2" charset="2"/>
              </a:rPr>
              <a:t>!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Na uitschakelen van de stroom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eerste hulp</a:t>
            </a:r>
            <a:r>
              <a:rPr lang="nl-NL" dirty="0" smtClean="0">
                <a:sym typeface="Wingdings" panose="05000000000000000000" pitchFamily="2" charset="2"/>
              </a:rPr>
              <a:t> verlenen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03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Gevaren van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Hulp verlenen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231" y="2276872"/>
            <a:ext cx="2762250" cy="295275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895" y="2276872"/>
            <a:ext cx="2781300" cy="295275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7609" y="2276873"/>
            <a:ext cx="2762863" cy="295275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sp>
        <p:nvSpPr>
          <p:cNvPr id="8" name="Tekstvak 7"/>
          <p:cNvSpPr txBox="1"/>
          <p:nvPr/>
        </p:nvSpPr>
        <p:spPr>
          <a:xfrm>
            <a:off x="633099" y="5308561"/>
            <a:ext cx="201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Onder spanning!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533288" y="5308561"/>
            <a:ext cx="2010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Spanning uitschakelen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433477" y="5308561"/>
            <a:ext cx="2010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Spieren kunnen weer ontspannen</a:t>
            </a:r>
            <a:endParaRPr lang="nl-NL" dirty="0"/>
          </a:p>
        </p:txBody>
      </p:sp>
      <p:sp>
        <p:nvSpPr>
          <p:cNvPr id="11" name="Pijl-rechts 10"/>
          <p:cNvSpPr/>
          <p:nvPr/>
        </p:nvSpPr>
        <p:spPr>
          <a:xfrm>
            <a:off x="2800418" y="5437327"/>
            <a:ext cx="576064" cy="18466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rechts 11"/>
          <p:cNvSpPr/>
          <p:nvPr/>
        </p:nvSpPr>
        <p:spPr>
          <a:xfrm>
            <a:off x="5718215" y="5437327"/>
            <a:ext cx="576064" cy="18466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0324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4.5 Gevaren van elektriciteit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2873561"/>
            <a:ext cx="8679012" cy="3129896"/>
          </a:xfrm>
        </p:spPr>
        <p:txBody>
          <a:bodyPr>
            <a:normAutofit fontScale="85000" lnSpcReduction="2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in eigen woorden uitleggen wat het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verschil is tussen laagspanning en netspanning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weet welke gevolgen een gevaarlijke spanning kan hebben op jouw lichaam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een gevaarlijke situatie met elektriciteit voorkomen door veilig te werken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benoemen welke stappen je moet zetten om hulp te verlenen bij een ongeluk met elektriciteit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Gevaren van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Laagspanning en netspanning</a:t>
            </a:r>
          </a:p>
          <a:p>
            <a:r>
              <a:rPr lang="nl-NL" dirty="0" smtClean="0"/>
              <a:t>Tijdens proeven </a:t>
            </a:r>
            <a:r>
              <a:rPr lang="nl-NL" u="sng" dirty="0" smtClean="0"/>
              <a:t>op school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maximaal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30 V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Deze spanningen leveren </a:t>
            </a:r>
            <a:r>
              <a:rPr lang="nl-NL" u="sng" dirty="0">
                <a:sym typeface="Wingdings" panose="05000000000000000000" pitchFamily="2" charset="2"/>
              </a:rPr>
              <a:t>geen gevaar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op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Spanningen </a:t>
            </a:r>
            <a:r>
              <a:rPr lang="nl-NL" u="sng" dirty="0" smtClean="0">
                <a:sym typeface="Wingdings" panose="05000000000000000000" pitchFamily="2" charset="2"/>
              </a:rPr>
              <a:t>onder de 40 V</a:t>
            </a:r>
            <a:r>
              <a:rPr lang="nl-NL" dirty="0" smtClean="0">
                <a:sym typeface="Wingdings" panose="05000000000000000000" pitchFamily="2" charset="2"/>
              </a:rPr>
              <a:t>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laagspanning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Pas </a:t>
            </a:r>
            <a:r>
              <a:rPr lang="nl-NL" u="sng" dirty="0" smtClean="0">
                <a:sym typeface="Wingdings" panose="05000000000000000000" pitchFamily="2" charset="2"/>
              </a:rPr>
              <a:t>vanaf </a:t>
            </a:r>
            <a:r>
              <a:rPr lang="nl-NL" u="sng" dirty="0">
                <a:sym typeface="Wingdings" panose="05000000000000000000" pitchFamily="2" charset="2"/>
              </a:rPr>
              <a:t>40 V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kan een spanning </a:t>
            </a:r>
            <a:r>
              <a:rPr lang="nl-NL" i="1" dirty="0" smtClean="0">
                <a:sym typeface="Wingdings" panose="05000000000000000000" pitchFamily="2" charset="2"/>
              </a:rPr>
              <a:t>gevaar</a:t>
            </a:r>
            <a:r>
              <a:rPr lang="nl-NL" dirty="0" smtClean="0">
                <a:sym typeface="Wingdings" panose="05000000000000000000" pitchFamily="2" charset="2"/>
              </a:rPr>
              <a:t> voor jou opleveren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45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Gevaren van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Laagspanning en netspanning</a:t>
            </a:r>
          </a:p>
          <a:p>
            <a:r>
              <a:rPr lang="nl-NL" dirty="0" smtClean="0"/>
              <a:t>Op de stopcontacten thuis en op school staat de </a:t>
            </a:r>
            <a:r>
              <a:rPr lang="nl-NL" b="1" dirty="0" smtClean="0">
                <a:solidFill>
                  <a:srgbClr val="8FAA32"/>
                </a:solidFill>
              </a:rPr>
              <a:t>netspanning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230 V</a:t>
            </a:r>
            <a:endParaRPr lang="nl-NL" b="1" dirty="0" smtClean="0">
              <a:solidFill>
                <a:srgbClr val="8FAA32"/>
              </a:solidFill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Deze spanning levert </a:t>
            </a:r>
            <a:r>
              <a:rPr lang="nl-NL" u="sng" dirty="0" smtClean="0">
                <a:sym typeface="Wingdings" panose="05000000000000000000" pitchFamily="2" charset="2"/>
              </a:rPr>
              <a:t>wel gevaar</a:t>
            </a:r>
            <a:r>
              <a:rPr lang="nl-NL" dirty="0" smtClean="0">
                <a:sym typeface="Wingdings" panose="05000000000000000000" pitchFamily="2" charset="2"/>
              </a:rPr>
              <a:t> op voor jou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Sommige apparaten werken op een veel lagere spanning 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transformator </a:t>
            </a:r>
            <a:r>
              <a:rPr lang="nl-NL" dirty="0">
                <a:sym typeface="Wingdings" panose="05000000000000000000" pitchFamily="2" charset="2"/>
              </a:rPr>
              <a:t>of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adapter </a:t>
            </a:r>
            <a:r>
              <a:rPr lang="nl-NL" dirty="0">
                <a:sym typeface="Wingdings" panose="05000000000000000000" pitchFamily="2" charset="2"/>
              </a:rPr>
              <a:t>nodig om het aantal volt te </a:t>
            </a:r>
            <a:r>
              <a:rPr lang="nl-NL" u="sng" dirty="0">
                <a:sym typeface="Wingdings" panose="05000000000000000000" pitchFamily="2" charset="2"/>
              </a:rPr>
              <a:t>verlagen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5823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Gevaren van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Gevaarlijke situaties</a:t>
            </a:r>
          </a:p>
          <a:p>
            <a:r>
              <a:rPr lang="nl-NL" dirty="0" smtClean="0"/>
              <a:t>Om de </a:t>
            </a:r>
            <a:r>
              <a:rPr lang="nl-NL" u="sng" dirty="0" smtClean="0"/>
              <a:t>geleidende onderdelen</a:t>
            </a:r>
            <a:r>
              <a:rPr lang="nl-NL" dirty="0" smtClean="0"/>
              <a:t> (waar spanning op kan staan) zit een stevige laag </a:t>
            </a:r>
            <a:r>
              <a:rPr lang="nl-NL" b="1" dirty="0" smtClean="0">
                <a:solidFill>
                  <a:srgbClr val="8FAA32"/>
                </a:solidFill>
              </a:rPr>
              <a:t>isolatie</a:t>
            </a:r>
          </a:p>
          <a:p>
            <a:pPr lvl="3"/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Is de </a:t>
            </a:r>
            <a:r>
              <a:rPr lang="nl-NL" dirty="0">
                <a:sym typeface="Wingdings" panose="05000000000000000000" pitchFamily="2" charset="2"/>
              </a:rPr>
              <a:t>isolatie </a:t>
            </a:r>
            <a:r>
              <a:rPr lang="nl-NL" u="sng" dirty="0">
                <a:sym typeface="Wingdings" panose="05000000000000000000" pitchFamily="2" charset="2"/>
              </a:rPr>
              <a:t>kapot</a:t>
            </a:r>
            <a:r>
              <a:rPr lang="nl-NL" dirty="0" smtClean="0">
                <a:sym typeface="Wingdings" panose="05000000000000000000" pitchFamily="2" charset="2"/>
              </a:rPr>
              <a:t>?  Jij kan contact maken met de geleidende onderdelen waar </a:t>
            </a:r>
            <a:r>
              <a:rPr lang="nl-NL" u="sng" dirty="0" smtClean="0">
                <a:sym typeface="Wingdings" panose="05000000000000000000" pitchFamily="2" charset="2"/>
              </a:rPr>
              <a:t>230 V</a:t>
            </a:r>
            <a:r>
              <a:rPr lang="nl-NL" dirty="0" smtClean="0">
                <a:sym typeface="Wingdings" panose="05000000000000000000" pitchFamily="2" charset="2"/>
              </a:rPr>
              <a:t> op staat!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Vervelende schok of zelfs levensgevaarlijk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897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Gevaren van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Gevaarlijke situaties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Spanning </a:t>
            </a:r>
            <a:r>
              <a:rPr lang="nl-NL" u="sng" dirty="0" smtClean="0">
                <a:sym typeface="Wingdings" panose="05000000000000000000" pitchFamily="2" charset="2"/>
              </a:rPr>
              <a:t>uitschakelen</a:t>
            </a:r>
            <a:r>
              <a:rPr lang="nl-NL" dirty="0" smtClean="0">
                <a:sym typeface="Wingdings" panose="05000000000000000000" pitchFamily="2" charset="2"/>
              </a:rPr>
              <a:t> in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meterkast</a:t>
            </a:r>
            <a:r>
              <a:rPr lang="nl-NL" dirty="0" smtClean="0">
                <a:sym typeface="Wingdings" panose="05000000000000000000" pitchFamily="2" charset="2"/>
              </a:rPr>
              <a:t> als je een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klusje gaat doen in huis!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1896" y="2884196"/>
            <a:ext cx="2224502" cy="341724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6398" y="2799509"/>
            <a:ext cx="1708090" cy="343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010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Gevaren van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Schokken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Jouw lichaam is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goede geleider</a:t>
            </a:r>
            <a:r>
              <a:rPr lang="nl-NL" dirty="0">
                <a:sym typeface="Wingdings" panose="05000000000000000000" pitchFamily="2" charset="2"/>
              </a:rPr>
              <a:t>  </a:t>
            </a:r>
            <a:r>
              <a:rPr lang="nl-NL" dirty="0" smtClean="0">
                <a:sym typeface="Wingdings" panose="05000000000000000000" pitchFamily="2" charset="2"/>
              </a:rPr>
              <a:t>raak je een voorwerp aan waar </a:t>
            </a:r>
            <a:r>
              <a:rPr lang="nl-NL" u="sng" dirty="0" smtClean="0">
                <a:sym typeface="Wingdings" panose="05000000000000000000" pitchFamily="2" charset="2"/>
              </a:rPr>
              <a:t>230 V</a:t>
            </a:r>
            <a:r>
              <a:rPr lang="nl-NL" dirty="0" smtClean="0">
                <a:sym typeface="Wingdings" panose="05000000000000000000" pitchFamily="2" charset="2"/>
              </a:rPr>
              <a:t> op staat, gaat dit door jouw lichaam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Door de stroom trekken je spieren zich plotseling </a:t>
            </a:r>
            <a:r>
              <a:rPr lang="nl-NL" dirty="0" smtClean="0">
                <a:sym typeface="Wingdings" panose="05000000000000000000" pitchFamily="2" charset="2"/>
              </a:rPr>
              <a:t>samen  dit voel je als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schok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262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Gevaren van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Schokken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Is je huid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droog</a:t>
            </a:r>
            <a:r>
              <a:rPr lang="nl-NL" dirty="0" smtClean="0">
                <a:sym typeface="Wingdings" panose="05000000000000000000" pitchFamily="2" charset="2"/>
              </a:rPr>
              <a:t>?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Stroom kan er </a:t>
            </a:r>
            <a:r>
              <a:rPr lang="nl-NL" u="sng" dirty="0" smtClean="0">
                <a:sym typeface="Wingdings" panose="05000000000000000000" pitchFamily="2" charset="2"/>
              </a:rPr>
              <a:t>moeilijk</a:t>
            </a:r>
            <a:r>
              <a:rPr lang="nl-NL" dirty="0" smtClean="0">
                <a:sym typeface="Wingdings" panose="05000000000000000000" pitchFamily="2" charset="2"/>
              </a:rPr>
              <a:t> doorheen, gevolgen vallen meestal mee</a:t>
            </a:r>
          </a:p>
          <a:p>
            <a:pPr lvl="4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Is je huid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nat</a:t>
            </a:r>
            <a:r>
              <a:rPr lang="nl-NL" dirty="0" smtClean="0">
                <a:sym typeface="Wingdings" panose="05000000000000000000" pitchFamily="2" charset="2"/>
              </a:rPr>
              <a:t>?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Stroom gaat </a:t>
            </a:r>
            <a:r>
              <a:rPr lang="nl-NL" u="sng" dirty="0" smtClean="0">
                <a:sym typeface="Wingdings" panose="05000000000000000000" pitchFamily="2" charset="2"/>
              </a:rPr>
              <a:t>gemakkelijker</a:t>
            </a:r>
            <a:r>
              <a:rPr lang="nl-NL" dirty="0" smtClean="0">
                <a:sym typeface="Wingdings" panose="05000000000000000000" pitchFamily="2" charset="2"/>
              </a:rPr>
              <a:t> door je lichaam omdat het water zorgt voor een </a:t>
            </a:r>
            <a:r>
              <a:rPr lang="nl-NL" u="sng" dirty="0" smtClean="0">
                <a:sym typeface="Wingdings" panose="05000000000000000000" pitchFamily="2" charset="2"/>
              </a:rPr>
              <a:t>goed geleidende verbinding</a:t>
            </a:r>
            <a:r>
              <a:rPr lang="nl-NL" dirty="0" smtClean="0">
                <a:sym typeface="Wingdings" panose="05000000000000000000" pitchFamily="2" charset="2"/>
              </a:rPr>
              <a:t>, gevolgen zijn vaak ernstiger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31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4.5 Gevaren van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gevolgen van elektriciteit voor je lichaam</a:t>
            </a:r>
          </a:p>
          <a:p>
            <a:r>
              <a:rPr lang="nl-NL" dirty="0">
                <a:sym typeface="Wingdings" panose="05000000000000000000" pitchFamily="2" charset="2"/>
              </a:rPr>
              <a:t>H</a:t>
            </a:r>
            <a:r>
              <a:rPr lang="nl-NL" dirty="0" smtClean="0">
                <a:sym typeface="Wingdings" panose="05000000000000000000" pitchFamily="2" charset="2"/>
              </a:rPr>
              <a:t>angt af van: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Grootte van de stroom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Tijd dat de stroom loopt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Weg die de stroom neemt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2761" y="4398643"/>
            <a:ext cx="59340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374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8019</TotalTime>
  <Words>567</Words>
  <Application>Microsoft Office PowerPoint</Application>
  <PresentationFormat>Diavoorstelling (4:3)</PresentationFormat>
  <Paragraphs>104</Paragraphs>
  <Slides>12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Kantoorthema</vt:lpstr>
      <vt:lpstr>Hoofdstuk 4 Elektriciteit</vt:lpstr>
      <vt:lpstr>§4.5 Gevaren van elektriciteit</vt:lpstr>
      <vt:lpstr>4.5 Gevaren van elektriciteit</vt:lpstr>
      <vt:lpstr>4.5 Gevaren van elektriciteit</vt:lpstr>
      <vt:lpstr>4.5 Gevaren van elektriciteit</vt:lpstr>
      <vt:lpstr>4.5 Gevaren van elektriciteit</vt:lpstr>
      <vt:lpstr>4.5 Gevaren van elektriciteit</vt:lpstr>
      <vt:lpstr>4.5 Gevaren van elektriciteit</vt:lpstr>
      <vt:lpstr>4.5 Gevaren van elektriciteit</vt:lpstr>
      <vt:lpstr>4.5 Gevaren van elektriciteit</vt:lpstr>
      <vt:lpstr>4.5 Gevaren van elektriciteit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419</cp:revision>
  <cp:lastPrinted>2015-01-10T16:11:12Z</cp:lastPrinted>
  <dcterms:created xsi:type="dcterms:W3CDTF">2014-09-23T08:37:22Z</dcterms:created>
  <dcterms:modified xsi:type="dcterms:W3CDTF">2020-05-14T10:01:54Z</dcterms:modified>
</cp:coreProperties>
</file>