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4"/>
  </p:notesMasterIdLst>
  <p:handoutMasterIdLst>
    <p:handoutMasterId r:id="rId15"/>
  </p:handoutMasterIdLst>
  <p:sldIdLst>
    <p:sldId id="345" r:id="rId2"/>
    <p:sldId id="492" r:id="rId3"/>
    <p:sldId id="471" r:id="rId4"/>
    <p:sldId id="484" r:id="rId5"/>
    <p:sldId id="485" r:id="rId6"/>
    <p:sldId id="486" r:id="rId7"/>
    <p:sldId id="487" r:id="rId8"/>
    <p:sldId id="488" r:id="rId9"/>
    <p:sldId id="489" r:id="rId10"/>
    <p:sldId id="490" r:id="rId11"/>
    <p:sldId id="491" r:id="rId12"/>
    <p:sldId id="274" r:id="rId13"/>
  </p:sldIdLst>
  <p:sldSz cx="9144000" cy="6858000" type="screen4x3"/>
  <p:notesSz cx="9996488" cy="686435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AA32"/>
    <a:srgbClr val="FF0066"/>
    <a:srgbClr val="76B531"/>
    <a:srgbClr val="8EC83E"/>
    <a:srgbClr val="97BE0D"/>
    <a:srgbClr val="A4C139"/>
    <a:srgbClr val="9AB535"/>
    <a:srgbClr val="A1BE38"/>
    <a:srgbClr val="7BB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164" autoAdjust="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5D53D48D-6CDE-424D-92FA-58107FA4187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70373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662363" y="1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281363" y="514350"/>
            <a:ext cx="3433762" cy="2574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99649" y="3260566"/>
            <a:ext cx="7997190" cy="3088958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662363" y="6519942"/>
            <a:ext cx="4331812" cy="343217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8357C7E2-668F-4C86-9037-86EF8C098E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914637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412"/>
            <a:endParaRPr lang="nl-NL" sz="1300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15306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7285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4814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152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39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1361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175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9971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2399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9468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nl-NL" smtClean="0"/>
              <a:t>08-12-2014</a:t>
            </a:r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Klas 4P2</a:t>
            </a:r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7C7E2-668F-4C86-9037-86EF8C098E63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11" name="Tijdelijke aanduiding voor koptekst 10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nl-NL" smtClean="0"/>
              <a:t>Leersituaties met ADSL: 'Plant &amp; dier in de winter'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588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30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10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747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330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64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7701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483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9167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185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289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9294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A3189-9521-40DA-95B7-3886042B25D8}" type="datetimeFigureOut">
              <a:rPr lang="nl-NL" smtClean="0"/>
              <a:pPr/>
              <a:t>14-5-2020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02B37-415A-48D6-966C-20C1F5D0136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5265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1691680" y="-48933"/>
            <a:ext cx="3217538" cy="5904656"/>
          </a:xfrm>
          <a:prstGeom prst="rect">
            <a:avLst/>
          </a:prstGeom>
          <a:solidFill>
            <a:srgbClr val="97BE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91680" y="4167607"/>
            <a:ext cx="3217538" cy="1163468"/>
          </a:xfrm>
        </p:spPr>
        <p:txBody>
          <a:bodyPr>
            <a:noAutofit/>
          </a:bodyPr>
          <a:lstStyle/>
          <a:p>
            <a:pPr algn="l"/>
            <a:r>
              <a:rPr lang="nl-NL" sz="3600" b="1" dirty="0" smtClean="0">
                <a:solidFill>
                  <a:schemeClr val="bg1"/>
                </a:solidFill>
              </a:rPr>
              <a:t>Hoofdstuk 4</a:t>
            </a:r>
            <a:br>
              <a:rPr lang="nl-NL" sz="3600" b="1" dirty="0" smtClean="0">
                <a:solidFill>
                  <a:schemeClr val="bg1"/>
                </a:solidFill>
              </a:rPr>
            </a:br>
            <a:r>
              <a:rPr lang="nl-NL" sz="2800" b="1" dirty="0" smtClean="0">
                <a:solidFill>
                  <a:schemeClr val="bg1"/>
                </a:solidFill>
              </a:rPr>
              <a:t>Elektriciteit</a:t>
            </a:r>
            <a:endParaRPr lang="nl-NL" sz="2800" b="1" dirty="0">
              <a:solidFill>
                <a:schemeClr val="bg1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691679" y="5331075"/>
            <a:ext cx="3217539" cy="546198"/>
          </a:xfrm>
        </p:spPr>
        <p:txBody>
          <a:bodyPr>
            <a:noAutofit/>
          </a:bodyPr>
          <a:lstStyle/>
          <a:p>
            <a:pPr algn="l"/>
            <a:r>
              <a:rPr lang="nl-NL" sz="2000" dirty="0" smtClean="0">
                <a:solidFill>
                  <a:schemeClr val="bg1"/>
                </a:solidFill>
              </a:rPr>
              <a:t>4.5 Gevaren van elektriciteit</a:t>
            </a:r>
            <a:endParaRPr lang="nl-NL" sz="2000" dirty="0">
              <a:solidFill>
                <a:schemeClr val="bg1"/>
              </a:solidFill>
            </a:endParaRPr>
          </a:p>
        </p:txBody>
      </p:sp>
      <p:pic>
        <p:nvPicPr>
          <p:cNvPr id="13" name="Afbeelding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8795" y="6095701"/>
            <a:ext cx="2415205" cy="762299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4"/>
          <a:srcRect l="5935" t="3299" b="3984"/>
          <a:stretch/>
        </p:blipFill>
        <p:spPr>
          <a:xfrm>
            <a:off x="4981224" y="2399723"/>
            <a:ext cx="2282444" cy="3456000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5"/>
          <a:srcRect l="12647" t="4189" r="7255" b="5743"/>
          <a:stretch/>
        </p:blipFill>
        <p:spPr>
          <a:xfrm>
            <a:off x="-2937" y="2399723"/>
            <a:ext cx="1622610" cy="345600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6"/>
          <a:srcRect l="22926" r="22895"/>
          <a:stretch/>
        </p:blipFill>
        <p:spPr>
          <a:xfrm>
            <a:off x="7380312" y="2399723"/>
            <a:ext cx="1763688" cy="3456000"/>
          </a:xfrm>
          <a:prstGeom prst="rect">
            <a:avLst/>
          </a:prstGeom>
          <a:ln w="19050">
            <a:noFill/>
          </a:ln>
        </p:spPr>
      </p:pic>
    </p:spTree>
    <p:extLst>
      <p:ext uri="{BB962C8B-B14F-4D97-AF65-F5344CB8AC3E}">
        <p14:creationId xmlns:p14="http://schemas.microsoft.com/office/powerpoint/2010/main" val="17927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Gevaren van elektriciteit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 b="1" dirty="0" smtClean="0"/>
              <a:t>Hulp verlenen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Bij een ongeluk met elektriciteit  spanning </a:t>
            </a:r>
            <a:r>
              <a:rPr lang="nl-NL" u="sng" dirty="0" smtClean="0">
                <a:sym typeface="Wingdings" panose="05000000000000000000" pitchFamily="2" charset="2"/>
              </a:rPr>
              <a:t>direct</a:t>
            </a:r>
            <a:r>
              <a:rPr lang="nl-NL" dirty="0" smtClean="0">
                <a:sym typeface="Wingdings" panose="05000000000000000000" pitchFamily="2" charset="2"/>
              </a:rPr>
              <a:t> uitschakelen!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Stekker uit het stopcontact halen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Schakelaars in de meterkast omzetten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Staat het slachtoffer onder spanning?  </a:t>
            </a:r>
            <a:r>
              <a:rPr lang="nl-NL" u="sng" dirty="0" smtClean="0">
                <a:sym typeface="Wingdings" panose="05000000000000000000" pitchFamily="2" charset="2"/>
              </a:rPr>
              <a:t>niet aanraken</a:t>
            </a:r>
            <a:r>
              <a:rPr lang="nl-NL" dirty="0" smtClean="0">
                <a:sym typeface="Wingdings" panose="05000000000000000000" pitchFamily="2" charset="2"/>
              </a:rPr>
              <a:t>!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Na uitschakelen van de stroom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eerste hulp</a:t>
            </a:r>
            <a:r>
              <a:rPr lang="nl-NL" dirty="0" smtClean="0">
                <a:sym typeface="Wingdings" panose="05000000000000000000" pitchFamily="2" charset="2"/>
              </a:rPr>
              <a:t> verlenen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503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Gevaren van elektriciteit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Hulp verlenen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231" y="2276872"/>
            <a:ext cx="2762250" cy="2952750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47895" y="2276872"/>
            <a:ext cx="2781300" cy="2952750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7609" y="2276873"/>
            <a:ext cx="2762863" cy="2952750"/>
          </a:xfrm>
          <a:prstGeom prst="rect">
            <a:avLst/>
          </a:prstGeom>
          <a:ln w="19050">
            <a:solidFill>
              <a:srgbClr val="8FAA32"/>
            </a:solidFill>
          </a:ln>
        </p:spPr>
      </p:pic>
      <p:sp>
        <p:nvSpPr>
          <p:cNvPr id="8" name="Tekstvak 7"/>
          <p:cNvSpPr txBox="1"/>
          <p:nvPr/>
        </p:nvSpPr>
        <p:spPr>
          <a:xfrm>
            <a:off x="633099" y="5308561"/>
            <a:ext cx="201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Onder spanning!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3533288" y="5308561"/>
            <a:ext cx="2010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Spanning uitschakelen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6433477" y="5308561"/>
            <a:ext cx="2010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 smtClean="0"/>
              <a:t>Spieren kunnen weer ontspannen</a:t>
            </a:r>
            <a:endParaRPr lang="nl-NL" dirty="0"/>
          </a:p>
        </p:txBody>
      </p:sp>
      <p:sp>
        <p:nvSpPr>
          <p:cNvPr id="11" name="Pijl-rechts 10"/>
          <p:cNvSpPr/>
          <p:nvPr/>
        </p:nvSpPr>
        <p:spPr>
          <a:xfrm>
            <a:off x="2800418" y="5437327"/>
            <a:ext cx="576064" cy="18466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Pijl-rechts 11"/>
          <p:cNvSpPr/>
          <p:nvPr/>
        </p:nvSpPr>
        <p:spPr>
          <a:xfrm>
            <a:off x="5718215" y="5437327"/>
            <a:ext cx="576064" cy="184666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0324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4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5536" y="1105394"/>
            <a:ext cx="8352928" cy="1470025"/>
          </a:xfrm>
        </p:spPr>
        <p:txBody>
          <a:bodyPr/>
          <a:lstStyle/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4.5 Gevaren van elektriciteit</a:t>
            </a:r>
            <a:endParaRPr lang="nl-N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ndertitel 7"/>
          <p:cNvSpPr>
            <a:spLocks noGrp="1"/>
          </p:cNvSpPr>
          <p:nvPr>
            <p:ph type="subTitle" idx="1"/>
          </p:nvPr>
        </p:nvSpPr>
        <p:spPr>
          <a:xfrm>
            <a:off x="210639" y="2873561"/>
            <a:ext cx="8679012" cy="3129896"/>
          </a:xfrm>
        </p:spPr>
        <p:txBody>
          <a:bodyPr>
            <a:normAutofit fontScale="85000" lnSpcReduction="20000"/>
          </a:bodyPr>
          <a:lstStyle/>
          <a:p>
            <a:r>
              <a:rPr lang="nl-NL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Doelen: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in eigen woorden uitleggen wat het </a:t>
            </a:r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verschil is tussen laagspanning en netspanning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weet welke gevolgen een gevaarlijke spanning kan hebben op jouw lichaam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een gevaarlijke situatie met elektriciteit voorkomen door veilig te werken</a:t>
            </a:r>
          </a:p>
          <a:p>
            <a:r>
              <a:rPr lang="nl-NL" sz="28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 kunt benoemen welke stappen je moet zetten om hulp te verlenen bij een ongeluk met elektriciteit</a:t>
            </a:r>
            <a:endParaRPr lang="nl-NL" sz="28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796" y="6003457"/>
            <a:ext cx="1790855" cy="74682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39" y="6248265"/>
            <a:ext cx="1371791" cy="257211"/>
          </a:xfrm>
          <a:prstGeom prst="rect">
            <a:avLst/>
          </a:prstGeom>
        </p:spPr>
      </p:pic>
      <p:pic>
        <p:nvPicPr>
          <p:cNvPr id="6" name="Afbeelding 5" descr="D:\Users\Inge\Documents\School\4. Stoas Vilentum Hogeschool\Stage Clusius College Alkmaar\Algemeen\Huisstijl\Kleurenbalk Clusius College kleur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18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318771"/>
            <a:ext cx="1547663" cy="488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5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Gevaren van elektriciteit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Laagspanning en netspanning</a:t>
            </a:r>
          </a:p>
          <a:p>
            <a:r>
              <a:rPr lang="nl-NL" dirty="0" smtClean="0"/>
              <a:t>Tijdens proeven </a:t>
            </a:r>
            <a:r>
              <a:rPr lang="nl-NL" u="sng" dirty="0" smtClean="0"/>
              <a:t>op school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maximaal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30 V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Deze spanningen leveren </a:t>
            </a:r>
            <a:r>
              <a:rPr lang="nl-NL" u="sng" dirty="0">
                <a:sym typeface="Wingdings" panose="05000000000000000000" pitchFamily="2" charset="2"/>
              </a:rPr>
              <a:t>geen gevaar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op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Spanningen </a:t>
            </a:r>
            <a:r>
              <a:rPr lang="nl-NL" u="sng" dirty="0" smtClean="0">
                <a:sym typeface="Wingdings" panose="05000000000000000000" pitchFamily="2" charset="2"/>
              </a:rPr>
              <a:t>onder de 40 V</a:t>
            </a:r>
            <a:r>
              <a:rPr lang="nl-NL" dirty="0" smtClean="0">
                <a:sym typeface="Wingdings" panose="05000000000000000000" pitchFamily="2" charset="2"/>
              </a:rPr>
              <a:t> 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laagspanning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Pas </a:t>
            </a:r>
            <a:r>
              <a:rPr lang="nl-NL" u="sng" dirty="0" smtClean="0">
                <a:sym typeface="Wingdings" panose="05000000000000000000" pitchFamily="2" charset="2"/>
              </a:rPr>
              <a:t>vanaf </a:t>
            </a:r>
            <a:r>
              <a:rPr lang="nl-NL" u="sng" dirty="0">
                <a:sym typeface="Wingdings" panose="05000000000000000000" pitchFamily="2" charset="2"/>
              </a:rPr>
              <a:t>40 V</a:t>
            </a:r>
            <a:r>
              <a:rPr lang="nl-NL" dirty="0">
                <a:sym typeface="Wingdings" panose="05000000000000000000" pitchFamily="2" charset="2"/>
              </a:rPr>
              <a:t> </a:t>
            </a:r>
            <a:r>
              <a:rPr lang="nl-NL" dirty="0" smtClean="0">
                <a:sym typeface="Wingdings" panose="05000000000000000000" pitchFamily="2" charset="2"/>
              </a:rPr>
              <a:t>kan een spanning </a:t>
            </a:r>
            <a:r>
              <a:rPr lang="nl-NL" i="1" dirty="0" smtClean="0">
                <a:sym typeface="Wingdings" panose="05000000000000000000" pitchFamily="2" charset="2"/>
              </a:rPr>
              <a:t>gevaar</a:t>
            </a:r>
            <a:r>
              <a:rPr lang="nl-NL" dirty="0" smtClean="0">
                <a:sym typeface="Wingdings" panose="05000000000000000000" pitchFamily="2" charset="2"/>
              </a:rPr>
              <a:t> voor jou opleveren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345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Gevaren van elektriciteit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Laagspanning en netspanning</a:t>
            </a:r>
          </a:p>
          <a:p>
            <a:r>
              <a:rPr lang="nl-NL" dirty="0" smtClean="0"/>
              <a:t>Op de stopcontacten thuis en op school staat de </a:t>
            </a:r>
            <a:r>
              <a:rPr lang="nl-NL" b="1" dirty="0" smtClean="0">
                <a:solidFill>
                  <a:srgbClr val="8FAA32"/>
                </a:solidFill>
              </a:rPr>
              <a:t>netspanning</a:t>
            </a:r>
            <a:r>
              <a:rPr lang="nl-NL" dirty="0" smtClean="0"/>
              <a:t> </a:t>
            </a:r>
            <a:r>
              <a:rPr lang="nl-NL" dirty="0" smtClean="0">
                <a:sym typeface="Wingdings" panose="05000000000000000000" pitchFamily="2" charset="2"/>
              </a:rPr>
              <a:t>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230 V</a:t>
            </a:r>
            <a:endParaRPr lang="nl-NL" b="1" dirty="0" smtClean="0">
              <a:solidFill>
                <a:srgbClr val="8FAA32"/>
              </a:solidFill>
            </a:endParaRP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Deze spanning levert </a:t>
            </a:r>
            <a:r>
              <a:rPr lang="nl-NL" u="sng" dirty="0" smtClean="0">
                <a:sym typeface="Wingdings" panose="05000000000000000000" pitchFamily="2" charset="2"/>
              </a:rPr>
              <a:t>wel gevaar</a:t>
            </a:r>
            <a:r>
              <a:rPr lang="nl-NL" dirty="0" smtClean="0">
                <a:sym typeface="Wingdings" panose="05000000000000000000" pitchFamily="2" charset="2"/>
              </a:rPr>
              <a:t> op voor jou</a:t>
            </a:r>
          </a:p>
          <a:p>
            <a:pPr lvl="3"/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Sommige apparaten werken op een veel lagere spanning  </a:t>
            </a:r>
            <a:r>
              <a:rPr lang="nl-NL" b="1" dirty="0">
                <a:solidFill>
                  <a:srgbClr val="8FAA32"/>
                </a:solidFill>
                <a:sym typeface="Wingdings" panose="05000000000000000000" pitchFamily="2" charset="2"/>
              </a:rPr>
              <a:t>transformator </a:t>
            </a:r>
            <a:r>
              <a:rPr lang="nl-NL" dirty="0">
                <a:sym typeface="Wingdings" panose="05000000000000000000" pitchFamily="2" charset="2"/>
              </a:rPr>
              <a:t>of </a:t>
            </a:r>
            <a:r>
              <a:rPr lang="nl-NL" b="1" dirty="0">
                <a:solidFill>
                  <a:srgbClr val="8FAA32"/>
                </a:solidFill>
                <a:sym typeface="Wingdings" panose="05000000000000000000" pitchFamily="2" charset="2"/>
              </a:rPr>
              <a:t>adapter </a:t>
            </a:r>
            <a:r>
              <a:rPr lang="nl-NL" dirty="0">
                <a:sym typeface="Wingdings" panose="05000000000000000000" pitchFamily="2" charset="2"/>
              </a:rPr>
              <a:t>nodig om het aantal volt te </a:t>
            </a:r>
            <a:r>
              <a:rPr lang="nl-NL" u="sng" dirty="0">
                <a:sym typeface="Wingdings" panose="05000000000000000000" pitchFamily="2" charset="2"/>
              </a:rPr>
              <a:t>verlagen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582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Gevaren van elektriciteit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Gevaarlijke situaties</a:t>
            </a:r>
          </a:p>
          <a:p>
            <a:r>
              <a:rPr lang="nl-NL" dirty="0" smtClean="0"/>
              <a:t>Om de </a:t>
            </a:r>
            <a:r>
              <a:rPr lang="nl-NL" u="sng" dirty="0" smtClean="0"/>
              <a:t>geleidende onderdelen</a:t>
            </a:r>
            <a:r>
              <a:rPr lang="nl-NL" dirty="0" smtClean="0"/>
              <a:t> (waar spanning op kan staan) zit een stevige laag </a:t>
            </a:r>
            <a:r>
              <a:rPr lang="nl-NL" b="1" dirty="0" smtClean="0">
                <a:solidFill>
                  <a:srgbClr val="8FAA32"/>
                </a:solidFill>
              </a:rPr>
              <a:t>isolatie</a:t>
            </a:r>
          </a:p>
          <a:p>
            <a:pPr lvl="3"/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Is de </a:t>
            </a:r>
            <a:r>
              <a:rPr lang="nl-NL" dirty="0">
                <a:sym typeface="Wingdings" panose="05000000000000000000" pitchFamily="2" charset="2"/>
              </a:rPr>
              <a:t>isolatie </a:t>
            </a:r>
            <a:r>
              <a:rPr lang="nl-NL" u="sng" dirty="0">
                <a:sym typeface="Wingdings" panose="05000000000000000000" pitchFamily="2" charset="2"/>
              </a:rPr>
              <a:t>kapot</a:t>
            </a:r>
            <a:r>
              <a:rPr lang="nl-NL" dirty="0" smtClean="0">
                <a:sym typeface="Wingdings" panose="05000000000000000000" pitchFamily="2" charset="2"/>
              </a:rPr>
              <a:t>?  Jij kan contact maken met de geleidende onderdelen waar </a:t>
            </a:r>
            <a:r>
              <a:rPr lang="nl-NL" u="sng" dirty="0" smtClean="0">
                <a:sym typeface="Wingdings" panose="05000000000000000000" pitchFamily="2" charset="2"/>
              </a:rPr>
              <a:t>230 V</a:t>
            </a:r>
            <a:r>
              <a:rPr lang="nl-NL" dirty="0" smtClean="0">
                <a:sym typeface="Wingdings" panose="05000000000000000000" pitchFamily="2" charset="2"/>
              </a:rPr>
              <a:t> op staat!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Vervelende schok of zelfs levensgevaarlijk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8971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Gevaren van elektriciteit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Gevaarlijke situaties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Spanning </a:t>
            </a:r>
            <a:r>
              <a:rPr lang="nl-NL" u="sng" dirty="0" smtClean="0">
                <a:sym typeface="Wingdings" panose="05000000000000000000" pitchFamily="2" charset="2"/>
              </a:rPr>
              <a:t>uitschakelen</a:t>
            </a:r>
            <a:r>
              <a:rPr lang="nl-NL" dirty="0" smtClean="0">
                <a:sym typeface="Wingdings" panose="05000000000000000000" pitchFamily="2" charset="2"/>
              </a:rPr>
              <a:t> in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de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meterkast</a:t>
            </a:r>
            <a:r>
              <a:rPr lang="nl-NL" dirty="0" smtClean="0">
                <a:sym typeface="Wingdings" panose="05000000000000000000" pitchFamily="2" charset="2"/>
              </a:rPr>
              <a:t> als je een</a:t>
            </a:r>
            <a:br>
              <a:rPr lang="nl-NL" dirty="0" smtClean="0">
                <a:sym typeface="Wingdings" panose="05000000000000000000" pitchFamily="2" charset="2"/>
              </a:rPr>
            </a:br>
            <a:r>
              <a:rPr lang="nl-NL" dirty="0" smtClean="0">
                <a:sym typeface="Wingdings" panose="05000000000000000000" pitchFamily="2" charset="2"/>
              </a:rPr>
              <a:t>klusje gaat doen in huis!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1896" y="2884196"/>
            <a:ext cx="2224502" cy="341724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56398" y="2799509"/>
            <a:ext cx="1708090" cy="343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44010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Gevaren van elektriciteit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Schokken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Jouw lichaam is 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goede geleider</a:t>
            </a:r>
            <a:r>
              <a:rPr lang="nl-NL" dirty="0">
                <a:sym typeface="Wingdings" panose="05000000000000000000" pitchFamily="2" charset="2"/>
              </a:rPr>
              <a:t>  </a:t>
            </a:r>
            <a:r>
              <a:rPr lang="nl-NL" dirty="0" smtClean="0">
                <a:sym typeface="Wingdings" panose="05000000000000000000" pitchFamily="2" charset="2"/>
              </a:rPr>
              <a:t>raak je een voorwerp aan waar </a:t>
            </a:r>
            <a:r>
              <a:rPr lang="nl-NL" u="sng" dirty="0" smtClean="0">
                <a:sym typeface="Wingdings" panose="05000000000000000000" pitchFamily="2" charset="2"/>
              </a:rPr>
              <a:t>230 V</a:t>
            </a:r>
            <a:r>
              <a:rPr lang="nl-NL" dirty="0" smtClean="0">
                <a:sym typeface="Wingdings" panose="05000000000000000000" pitchFamily="2" charset="2"/>
              </a:rPr>
              <a:t> op staat, gaat dit door jouw lichaam</a:t>
            </a:r>
          </a:p>
          <a:p>
            <a:pPr lvl="1"/>
            <a:r>
              <a:rPr lang="nl-NL" dirty="0">
                <a:sym typeface="Wingdings" panose="05000000000000000000" pitchFamily="2" charset="2"/>
              </a:rPr>
              <a:t>Door de stroom trekken je spieren zich plotseling </a:t>
            </a:r>
            <a:r>
              <a:rPr lang="nl-NL" dirty="0" smtClean="0">
                <a:sym typeface="Wingdings" panose="05000000000000000000" pitchFamily="2" charset="2"/>
              </a:rPr>
              <a:t>samen  dit voel je als een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schok</a:t>
            </a:r>
            <a:endParaRPr lang="nl-NL" b="1" dirty="0">
              <a:solidFill>
                <a:srgbClr val="8FAA32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2626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Gevaren van elektriciteit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Schokken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Is je huid </a:t>
            </a:r>
            <a:r>
              <a:rPr lang="nl-NL" b="1" dirty="0" smtClean="0">
                <a:solidFill>
                  <a:srgbClr val="8FAA32"/>
                </a:solidFill>
                <a:sym typeface="Wingdings" panose="05000000000000000000" pitchFamily="2" charset="2"/>
              </a:rPr>
              <a:t>droog</a:t>
            </a:r>
            <a:r>
              <a:rPr lang="nl-NL" dirty="0" smtClean="0">
                <a:sym typeface="Wingdings" panose="05000000000000000000" pitchFamily="2" charset="2"/>
              </a:rPr>
              <a:t>?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Stroom kan er </a:t>
            </a:r>
            <a:r>
              <a:rPr lang="nl-NL" u="sng" dirty="0" smtClean="0">
                <a:sym typeface="Wingdings" panose="05000000000000000000" pitchFamily="2" charset="2"/>
              </a:rPr>
              <a:t>moeilijk</a:t>
            </a:r>
            <a:r>
              <a:rPr lang="nl-NL" dirty="0" smtClean="0">
                <a:sym typeface="Wingdings" panose="05000000000000000000" pitchFamily="2" charset="2"/>
              </a:rPr>
              <a:t> doorheen, gevolgen vallen meestal mee</a:t>
            </a:r>
          </a:p>
          <a:p>
            <a:pPr lvl="4"/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Is je huid </a:t>
            </a:r>
            <a:r>
              <a:rPr lang="nl-NL" b="1" dirty="0">
                <a:solidFill>
                  <a:srgbClr val="8FAA32"/>
                </a:solidFill>
                <a:sym typeface="Wingdings" panose="05000000000000000000" pitchFamily="2" charset="2"/>
              </a:rPr>
              <a:t>nat</a:t>
            </a:r>
            <a:r>
              <a:rPr lang="nl-NL" dirty="0" smtClean="0">
                <a:sym typeface="Wingdings" panose="05000000000000000000" pitchFamily="2" charset="2"/>
              </a:rPr>
              <a:t>?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Stroom gaat </a:t>
            </a:r>
            <a:r>
              <a:rPr lang="nl-NL" u="sng" dirty="0" smtClean="0">
                <a:sym typeface="Wingdings" panose="05000000000000000000" pitchFamily="2" charset="2"/>
              </a:rPr>
              <a:t>gemakkelijker</a:t>
            </a:r>
            <a:r>
              <a:rPr lang="nl-NL" dirty="0" smtClean="0">
                <a:sym typeface="Wingdings" panose="05000000000000000000" pitchFamily="2" charset="2"/>
              </a:rPr>
              <a:t> door je lichaam omdat het water zorgt voor een </a:t>
            </a:r>
            <a:r>
              <a:rPr lang="nl-NL" u="sng" dirty="0" smtClean="0">
                <a:sym typeface="Wingdings" panose="05000000000000000000" pitchFamily="2" charset="2"/>
              </a:rPr>
              <a:t>goed geleidende verbinding</a:t>
            </a:r>
            <a:r>
              <a:rPr lang="nl-NL" dirty="0" smtClean="0">
                <a:sym typeface="Wingdings" panose="05000000000000000000" pitchFamily="2" charset="2"/>
              </a:rPr>
              <a:t>, gevolgen zijn vaak ernstiger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6316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4.5 Gevaren van elektriciteit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De gevolgen van elektriciteit voor je lichaam</a:t>
            </a:r>
          </a:p>
          <a:p>
            <a:r>
              <a:rPr lang="nl-NL" dirty="0">
                <a:sym typeface="Wingdings" panose="05000000000000000000" pitchFamily="2" charset="2"/>
              </a:rPr>
              <a:t>H</a:t>
            </a:r>
            <a:r>
              <a:rPr lang="nl-NL" dirty="0" smtClean="0">
                <a:sym typeface="Wingdings" panose="05000000000000000000" pitchFamily="2" charset="2"/>
              </a:rPr>
              <a:t>angt af van: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Grootte van de stroom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Tijd dat de stroom loopt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Weg die de stroom neemt</a:t>
            </a:r>
            <a:endParaRPr lang="nl-NL" dirty="0">
              <a:sym typeface="Wingdings" panose="05000000000000000000" pitchFamily="2" charset="2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01" y="6476716"/>
            <a:ext cx="9144000" cy="381284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761" y="4398643"/>
            <a:ext cx="59340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374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8019</TotalTime>
  <Words>567</Words>
  <Application>Microsoft Office PowerPoint</Application>
  <PresentationFormat>Diavoorstelling (4:3)</PresentationFormat>
  <Paragraphs>104</Paragraphs>
  <Slides>12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Kantoorthema</vt:lpstr>
      <vt:lpstr>Hoofdstuk 4 Elektriciteit</vt:lpstr>
      <vt:lpstr>§4.5 Gevaren van elektriciteit</vt:lpstr>
      <vt:lpstr>4.5 Gevaren van elektriciteit</vt:lpstr>
      <vt:lpstr>4.5 Gevaren van elektriciteit</vt:lpstr>
      <vt:lpstr>4.5 Gevaren van elektriciteit</vt:lpstr>
      <vt:lpstr>4.5 Gevaren van elektriciteit</vt:lpstr>
      <vt:lpstr>4.5 Gevaren van elektriciteit</vt:lpstr>
      <vt:lpstr>4.5 Gevaren van elektriciteit</vt:lpstr>
      <vt:lpstr>4.5 Gevaren van elektriciteit</vt:lpstr>
      <vt:lpstr>4.5 Gevaren van elektriciteit</vt:lpstr>
      <vt:lpstr>4.5 Gevaren van elektriciteit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Inge</dc:creator>
  <cp:lastModifiedBy>Inge Zwaan</cp:lastModifiedBy>
  <cp:revision>419</cp:revision>
  <cp:lastPrinted>2015-01-10T16:11:12Z</cp:lastPrinted>
  <dcterms:created xsi:type="dcterms:W3CDTF">2014-09-23T08:37:22Z</dcterms:created>
  <dcterms:modified xsi:type="dcterms:W3CDTF">2020-05-14T10:01:54Z</dcterms:modified>
</cp:coreProperties>
</file>